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0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7" r:id="rId6"/>
    <p:sldId id="266" r:id="rId7"/>
    <p:sldId id="260" r:id="rId8"/>
    <p:sldId id="261" r:id="rId9"/>
    <p:sldId id="262" r:id="rId10"/>
    <p:sldId id="263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8.6765091863517066E-2"/>
          <c:y val="3.0866359269839411E-2"/>
          <c:w val="0.47280098668222198"/>
          <c:h val="0.8596983669552780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21,0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FF55-49B4-BEF7-1A7E5AFD2EF0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17,0%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FF55-49B4-BEF7-1A7E5AFD2EF0}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6,0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FF55-49B4-BEF7-1A7E5AFD2EF0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 dirty="0" smtClean="0"/>
                      <a:t>4</a:t>
                    </a:r>
                    <a:r>
                      <a:rPr lang="ru-RU" dirty="0" smtClean="0"/>
                      <a:t>8,2%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F55-49B4-BEF7-1A7E5AFD2EF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Налог на доходы физических лиц</c:v>
                </c:pt>
                <c:pt idx="1">
                  <c:v>Земельный налог</c:v>
                </c:pt>
                <c:pt idx="2">
                  <c:v>Единый с/х налог</c:v>
                </c:pt>
                <c:pt idx="3">
                  <c:v>Остальные налоговые доходы</c:v>
                </c:pt>
                <c:pt idx="4">
                  <c:v>Налог на имущество физлиц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21</c:v>
                </c:pt>
                <c:pt idx="1">
                  <c:v>55</c:v>
                </c:pt>
                <c:pt idx="2">
                  <c:v>17</c:v>
                </c:pt>
                <c:pt idx="3">
                  <c:v>1</c:v>
                </c:pt>
                <c:pt idx="4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F55-49B4-BEF7-1A7E5AFD2E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57688660445222129"/>
          <c:y val="6.1111856195024107E-2"/>
          <c:w val="0.33226317196461763"/>
          <c:h val="0.91486165485665649"/>
        </c:manualLayout>
      </c:layout>
      <c:overlay val="0"/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8DEA-4A5C-B98B-9C6BC8F343C4}"/>
                </c:ext>
              </c:extLst>
            </c:dLbl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8DEA-4A5C-B98B-9C6BC8F343C4}"/>
                </c:ext>
              </c:extLst>
            </c:dLbl>
            <c:dLbl>
              <c:idx val="2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8DEA-4A5C-B98B-9C6BC8F343C4}"/>
                </c:ext>
              </c:extLst>
            </c:dLbl>
            <c:dLbl>
              <c:idx val="3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8DEA-4A5C-B98B-9C6BC8F343C4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2025</c:v>
                </c:pt>
                <c:pt idx="1">
                  <c:v>2026</c:v>
                </c:pt>
                <c:pt idx="2">
                  <c:v>2027</c:v>
                </c:pt>
                <c:pt idx="3">
                  <c:v>2028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11.2</c:v>
                </c:pt>
                <c:pt idx="1">
                  <c:v>11.8</c:v>
                </c:pt>
                <c:pt idx="2">
                  <c:v>14.3</c:v>
                </c:pt>
                <c:pt idx="3">
                  <c:v>9.3000000000000007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DEA-4A5C-B98B-9C6BC8F343C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2025</c:v>
                </c:pt>
                <c:pt idx="1">
                  <c:v>2026</c:v>
                </c:pt>
                <c:pt idx="2">
                  <c:v>2027</c:v>
                </c:pt>
                <c:pt idx="3">
                  <c:v>2028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5-8DEA-4A5C-B98B-9C6BC8F343C4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2025</c:v>
                </c:pt>
                <c:pt idx="1">
                  <c:v>2026</c:v>
                </c:pt>
                <c:pt idx="2">
                  <c:v>2027</c:v>
                </c:pt>
                <c:pt idx="3">
                  <c:v>2028</c:v>
                </c:pt>
              </c:numCache>
            </c:num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6-8DEA-4A5C-B98B-9C6BC8F343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84149376"/>
        <c:axId val="96909568"/>
        <c:axId val="0"/>
      </c:bar3DChart>
      <c:catAx>
        <c:axId val="841493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96909568"/>
        <c:crosses val="autoZero"/>
        <c:auto val="1"/>
        <c:lblAlgn val="ctr"/>
        <c:lblOffset val="100"/>
        <c:noMultiLvlLbl val="0"/>
      </c:catAx>
      <c:valAx>
        <c:axId val="96909568"/>
        <c:scaling>
          <c:orientation val="minMax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84149376"/>
        <c:crosses val="autoZero"/>
        <c:crossBetween val="between"/>
        <c:majorUnit val="1"/>
        <c:minorUnit val="4.0000000000000022E-2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A99F46-3FA6-40E5-8288-0D157AC7709B}" type="datetimeFigureOut">
              <a:rPr lang="ru-RU" smtClean="0"/>
              <a:pPr/>
              <a:t>27.04.2026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8070E7-AA30-4D80-A1ED-8D1F31270E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4525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8070E7-AA30-4D80-A1ED-8D1F31270E6D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97428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8070E7-AA30-4D80-A1ED-8D1F31270E6D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97428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8070E7-AA30-4D80-A1ED-8D1F31270E6D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97428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27.04.2026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0278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27.04.2026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7998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27.04.2026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6903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27.04.2026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99653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27.04.2026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7300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27.04.2026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77965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27.04.2026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4062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27.04.2026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56411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27.04.2026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29887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27.04.2026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7576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27.04.2026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2213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595FAA-2CAC-4B25-B6CE-1CECA9387E55}" type="datetimeFigureOut">
              <a:rPr lang="ru-RU" smtClean="0"/>
              <a:pPr/>
              <a:t>27.04.2026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0436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1" r:id="rId1"/>
    <p:sldLayoutId id="2147483932" r:id="rId2"/>
    <p:sldLayoutId id="2147483933" r:id="rId3"/>
    <p:sldLayoutId id="2147483934" r:id="rId4"/>
    <p:sldLayoutId id="2147483935" r:id="rId5"/>
    <p:sldLayoutId id="2147483936" r:id="rId6"/>
    <p:sldLayoutId id="2147483937" r:id="rId7"/>
    <p:sldLayoutId id="2147483938" r:id="rId8"/>
    <p:sldLayoutId id="2147483939" r:id="rId9"/>
    <p:sldLayoutId id="2147483940" r:id="rId10"/>
    <p:sldLayoutId id="214748394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31541" y="1484784"/>
            <a:ext cx="8280919" cy="2819399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sz="4000" b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юджет Екатериновского сельского поселения Матвеево-Курганского района на </a:t>
            </a:r>
            <a:r>
              <a:rPr lang="ru-RU" sz="4000" b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2026-2028 </a:t>
            </a:r>
            <a:r>
              <a:rPr lang="ru-RU" sz="4000" b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годы</a:t>
            </a:r>
            <a:endParaRPr lang="ru-RU" sz="4000" b="1" dirty="0">
              <a:ln w="11430"/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91680" y="332656"/>
            <a:ext cx="5760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Администрация Екатериновского сельского поселения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500" y="4293096"/>
            <a:ext cx="1905000" cy="24479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02061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Стрелка вправо 12"/>
          <p:cNvSpPr/>
          <p:nvPr/>
        </p:nvSpPr>
        <p:spPr>
          <a:xfrm rot="1747683">
            <a:off x="1741463" y="4206001"/>
            <a:ext cx="1296144" cy="468967"/>
          </a:xfrm>
          <a:prstGeom prst="rightArrow">
            <a:avLst/>
          </a:prstGeom>
          <a:solidFill>
            <a:srgbClr val="00B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 rot="8067062">
            <a:off x="5748123" y="3309340"/>
            <a:ext cx="1296144" cy="468967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Стрелка вправо 1"/>
          <p:cNvSpPr/>
          <p:nvPr/>
        </p:nvSpPr>
        <p:spPr>
          <a:xfrm rot="5400000">
            <a:off x="3874182" y="2034432"/>
            <a:ext cx="1296144" cy="468967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3046090" y="2916988"/>
            <a:ext cx="2952328" cy="2880320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Основа формирования  бюджета Екатериновского сельского поселения на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год и  плановый период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2027и 2028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годов.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104503" y="681815"/>
            <a:ext cx="2880320" cy="124972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Муниципальные программы.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229447" y="2309326"/>
            <a:ext cx="2880320" cy="25202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Основные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направления бюджетной и налоговой политики администрации Екатериновского сельского поселения на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2026-2028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годы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(Постановление администрации от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05.11.2025г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№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153).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51641" y="2108281"/>
            <a:ext cx="2880320" cy="2157069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Прогноз социально-экономического развития Екатериновского сельского поселения на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2026-2028годы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12607"/>
            <a:ext cx="801161" cy="1032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3866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329" y="0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47120601"/>
              </p:ext>
            </p:extLst>
          </p:nvPr>
        </p:nvGraphicFramePr>
        <p:xfrm>
          <a:off x="571472" y="1714486"/>
          <a:ext cx="8269688" cy="49894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74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62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785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674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2418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Показатель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2026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2027год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2028 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7324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.Доходы,</a:t>
                      </a:r>
                    </a:p>
                    <a:p>
                      <a:pPr algn="l"/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всего: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21257,7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23646,1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18797,3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57887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 Из них:</a:t>
                      </a:r>
                    </a:p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Налоговые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 неналоговые доходы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9435,4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9312,1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9491,2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7324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Безвозмездные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поступления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11822,3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14334,0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9306,1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7324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.Расходы,</a:t>
                      </a:r>
                    </a:p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всего: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21257,7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23646,1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18797,3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0717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III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.Дефицит 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(-),</a:t>
                      </a:r>
                    </a:p>
                    <a:p>
                      <a:pPr algn="l"/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Профицит(+)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07504" y="20516"/>
            <a:ext cx="878497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Основные параметры решения Собрания депутатов Екатериновского сельского поселения «О бюджете Екатериновского сельского поселения Матвеево-Курганского</a:t>
            </a:r>
            <a:b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района на 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2026 </a:t>
            </a:r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 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и на  </a:t>
            </a:r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плановый период 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2027 </a:t>
            </a:r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и 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2028 </a:t>
            </a:r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годов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»</a:t>
            </a:r>
          </a:p>
          <a:p>
            <a:pPr algn="ctr"/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                                                                                                          (тыс.рублей)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607991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172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44482" y="1125904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21257,7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44208" y="1125904"/>
            <a:ext cx="20882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21257,7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                        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(тыс.рублей)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2276872"/>
            <a:ext cx="2880320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Налог на доходы физических лиц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1966,0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2780928"/>
            <a:ext cx="2880320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Единый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сельскохозяйственный</a:t>
            </a:r>
            <a:r>
              <a:rPr lang="ru-RU" sz="1400" dirty="0" smtClean="0">
                <a:solidFill>
                  <a:schemeClr val="tx1"/>
                </a:solidFill>
              </a:rPr>
              <a:t> налог </a:t>
            </a:r>
            <a:r>
              <a:rPr lang="ru-RU" sz="1400" dirty="0" smtClean="0">
                <a:solidFill>
                  <a:schemeClr val="tx1"/>
                </a:solidFill>
              </a:rPr>
              <a:t>1600,0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3284984"/>
            <a:ext cx="2880320" cy="43204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Налог на имущество физических лиц 525,4</a:t>
            </a:r>
            <a:endParaRPr lang="ru-RU" sz="11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3789040"/>
            <a:ext cx="2880320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Земельный налог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5200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,0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8157" y="5805264"/>
            <a:ext cx="2889706" cy="43204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Финансовая помощь от других бюджетов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11822,3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58157" y="5301208"/>
            <a:ext cx="2889706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Штрафы, санкции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14,0</a:t>
            </a:r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67544" y="4797152"/>
            <a:ext cx="2880320" cy="43204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Доходы от  компенсации затрат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109,0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00034" y="4286256"/>
            <a:ext cx="2877357" cy="43204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Государственная пошлина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21,0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670627" y="2280563"/>
            <a:ext cx="2877357" cy="43204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Общегосударственные вопросы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9610,0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670627" y="2780928"/>
            <a:ext cx="2877357" cy="4320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Национальная оборона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554,4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670627" y="5816044"/>
            <a:ext cx="2857601" cy="42126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Образование-20,0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643570" y="4786322"/>
            <a:ext cx="2858718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Социальная политика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348,0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670627" y="5301208"/>
            <a:ext cx="2858718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Физическая культура и спорт 50,0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670627" y="3789040"/>
            <a:ext cx="2863317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Жилищно-коммунальное хозяйство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2264,0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670627" y="3284984"/>
            <a:ext cx="2861813" cy="432048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Национальная безопасность и правоохранительная деятельность 34,0</a:t>
            </a:r>
            <a:endParaRPr lang="ru-RU" sz="11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670627" y="4296172"/>
            <a:ext cx="2865074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Культура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8377,3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576221" y="2640457"/>
            <a:ext cx="1872208" cy="3168352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Численность населения: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3820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человек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0506" y="271503"/>
            <a:ext cx="8139986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Основные параметры бюджета Екатериновского сельского поселения на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2026 </a:t>
            </a: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38508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172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44482" y="1125904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23646,1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44208" y="1125904"/>
            <a:ext cx="20882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23646,1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                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(тыс.руб.)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2276872"/>
            <a:ext cx="2880320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Налог на доходы физических лиц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2040,6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2780928"/>
            <a:ext cx="2880320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Единый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сельскохозяйственный</a:t>
            </a:r>
            <a:r>
              <a:rPr lang="ru-RU" sz="1400" dirty="0" smtClean="0">
                <a:solidFill>
                  <a:schemeClr val="tx1"/>
                </a:solidFill>
              </a:rPr>
              <a:t> налог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1600,0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00034" y="3286124"/>
            <a:ext cx="2880320" cy="43204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Налог на имущество физических лиц 525,4</a:t>
            </a:r>
            <a:endParaRPr lang="ru-RU" sz="11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3789040"/>
            <a:ext cx="2880320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Земельный налог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5000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,0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8157" y="5805264"/>
            <a:ext cx="2889706" cy="43204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Финансовая помощь от других бюджетов 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14334,0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58157" y="5301208"/>
            <a:ext cx="2889706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Штрафы, санкции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14,5</a:t>
            </a:r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67544" y="4797152"/>
            <a:ext cx="2880320" cy="43204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Доходы от компенсации затрат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110,0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00034" y="4286256"/>
            <a:ext cx="2877357" cy="43204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Государственная пошлина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21,6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670627" y="2280563"/>
            <a:ext cx="2877357" cy="43204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Общегосударственные вопросы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8806,2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670627" y="2780928"/>
            <a:ext cx="2877357" cy="4320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Национальная оборона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617,8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670627" y="5816044"/>
            <a:ext cx="2857601" cy="42126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Образование 20,0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670627" y="4801829"/>
            <a:ext cx="2858718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Социальная политика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361,9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670627" y="5301208"/>
            <a:ext cx="2858718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Физическая культура и спорт 50,0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670627" y="3789040"/>
            <a:ext cx="2863317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Жилищно-коммунальное хозяйство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7198,2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670627" y="3284984"/>
            <a:ext cx="2861813" cy="432048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Национальная безопасность и правоохранительная деятельность 24,0</a:t>
            </a:r>
            <a:endParaRPr lang="ru-RU" sz="11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670627" y="4296172"/>
            <a:ext cx="2865074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Культура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6568,0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576221" y="2640457"/>
            <a:ext cx="1872208" cy="3168352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Численность населения: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3820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человек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0506" y="271503"/>
            <a:ext cx="8139986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Основные параметры бюджета Екатериновского сельского поселения на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2027 </a:t>
            </a: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38508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172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44482" y="1125904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18797,3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44208" y="1125904"/>
            <a:ext cx="20882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18797,3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                         (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2276872"/>
            <a:ext cx="2880320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Налог на доходы физических лиц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2118,2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2780928"/>
            <a:ext cx="2880320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Единый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сельскохозяйственный</a:t>
            </a:r>
            <a:r>
              <a:rPr lang="ru-RU" sz="1400" dirty="0" smtClean="0">
                <a:solidFill>
                  <a:schemeClr val="tx1"/>
                </a:solidFill>
              </a:rPr>
              <a:t> </a:t>
            </a:r>
            <a:r>
              <a:rPr lang="ru-RU" sz="1400" dirty="0" smtClean="0">
                <a:solidFill>
                  <a:schemeClr val="tx1"/>
                </a:solidFill>
              </a:rPr>
              <a:t>налог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1700,0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3284984"/>
            <a:ext cx="2880320" cy="43204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Налог на имущество физических лиц 525,4</a:t>
            </a:r>
            <a:endParaRPr lang="ru-RU" sz="11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3789040"/>
            <a:ext cx="2880320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Земельный налог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5000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,0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8157" y="5805264"/>
            <a:ext cx="2889706" cy="43204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Финансовая помощь от других бюджетов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9306,1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58157" y="5301208"/>
            <a:ext cx="2889706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Штрафы, санкции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15,1</a:t>
            </a:r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67544" y="4797152"/>
            <a:ext cx="2880320" cy="43204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Доходы от  компенсации затрат 110,0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00034" y="4286256"/>
            <a:ext cx="2877357" cy="43204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Государственная пошлина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22,5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670627" y="2280563"/>
            <a:ext cx="2877357" cy="43204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Общегосударственные вопросы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9256,2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643570" y="2786058"/>
            <a:ext cx="2877357" cy="4320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Национальная оборона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784,7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670627" y="5816044"/>
            <a:ext cx="2857601" cy="42126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Образование 20,0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670627" y="4801829"/>
            <a:ext cx="2858718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Социальная политика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376,3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670627" y="5301208"/>
            <a:ext cx="2858718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Физическая культура и спорт 50,0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670627" y="3789040"/>
            <a:ext cx="2863317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Жилищно-коммунальное хозяйство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1616,0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670627" y="3284984"/>
            <a:ext cx="2861813" cy="432048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Национальная безопасность и правоохранительная деятельность 24,0</a:t>
            </a:r>
            <a:endParaRPr lang="ru-RU" sz="11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670627" y="4296172"/>
            <a:ext cx="2865074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Культура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6670,1</a:t>
            </a: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576221" y="2640457"/>
            <a:ext cx="1872208" cy="3168352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Численность населения: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3820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человек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0506" y="271503"/>
            <a:ext cx="8139986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Основные параметры бюджета Екатериновского сельского поселения на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2028 </a:t>
            </a: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38508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31862493"/>
              </p:ext>
            </p:extLst>
          </p:nvPr>
        </p:nvGraphicFramePr>
        <p:xfrm>
          <a:off x="0" y="1405184"/>
          <a:ext cx="8964488" cy="50481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611560" y="20189"/>
            <a:ext cx="8208912" cy="138499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Структура налоговых доходов бюджета Екатериновского сельского поселения в </a:t>
            </a: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2026 </a:t>
            </a:r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году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425" y="0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071802" y="4929198"/>
            <a:ext cx="85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55,0</a:t>
            </a:r>
            <a:r>
              <a:rPr lang="ru-RU" dirty="0" smtClean="0"/>
              <a:t>%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4568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3718945"/>
              </p:ext>
            </p:extLst>
          </p:nvPr>
        </p:nvGraphicFramePr>
        <p:xfrm>
          <a:off x="533400" y="1268760"/>
          <a:ext cx="7566992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48754" y="1516337"/>
            <a:ext cx="15841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млн.рублей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44624"/>
            <a:ext cx="8856984" cy="95410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Безвозмездные поступления от других бюджетов бюджетной системы Российской Федерации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971" y="0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19700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33411" y="1525182"/>
            <a:ext cx="2770436" cy="79208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Содержание учреждений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8377,3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8465" y="2737955"/>
            <a:ext cx="2745382" cy="108012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Меры социальной поддержки отдельных категорий граждан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348,0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тыс.рублей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8464" y="5301208"/>
            <a:ext cx="2745383" cy="10801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Содержание аппарата управления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9630,0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тыс.рублей.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58465" y="4005064"/>
            <a:ext cx="2745382" cy="79208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Жилищно-коммунальное хозяйство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2264,0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139952" y="1412776"/>
            <a:ext cx="4248472" cy="1296143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Учреждения культуры: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МКУК ЕСП «Централизованная клубная система»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139952" y="5072074"/>
            <a:ext cx="4248472" cy="1669294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-6 муниципальных служащих;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-3 технический персонал;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-2 обслуживающий персонал;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-другие общегосударственные вопросы;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повышение квалификации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139952" y="3861048"/>
            <a:ext cx="4245947" cy="108012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-техобслуживание и оплата электроэнергии уличного освещения;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-капитальный ремонт памятников и др.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139952" y="2924944"/>
            <a:ext cx="4248472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Выплата государственной пенсии за выслугу лет муниципальным служащим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трелка вправо 11"/>
          <p:cNvSpPr/>
          <p:nvPr/>
        </p:nvSpPr>
        <p:spPr>
          <a:xfrm>
            <a:off x="3275856" y="1772816"/>
            <a:ext cx="720080" cy="36004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3275856" y="3154490"/>
            <a:ext cx="720080" cy="36004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3347864" y="4221088"/>
            <a:ext cx="720080" cy="360040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3324736" y="5661248"/>
            <a:ext cx="720080" cy="360040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0" y="0"/>
            <a:ext cx="9108504" cy="95410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Расходы бюджета Екатериновского сельского поселения на </a:t>
            </a: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2026 </a:t>
            </a:r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27418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1723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908720"/>
            <a:ext cx="3346501" cy="144871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Защита населения и территории от ЧС природного  и техногенного характера, гражданская оборона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34,0 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1" y="2931871"/>
            <a:ext cx="3346500" cy="142077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Мобилизационная и вневойсковая подготовка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554,4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39624" y="4805536"/>
            <a:ext cx="3346500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Физическая культура и спорт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50,0 тыс.рублей.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427985" y="332656"/>
            <a:ext cx="4608512" cy="22322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-мероприятия по обучению на курсах гражданской обороны;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-поддержание в готовности систем оповещения;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-мероприятия по обеспечению пожарной безопасности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427986" y="2708920"/>
            <a:ext cx="4608511" cy="187220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Осуществление первичного воинского учета на территории, где отсутствуют военные комиссариаты.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427985" y="4805536"/>
            <a:ext cx="4608511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Приобретение призов на спортивные мероприятия</a:t>
            </a:r>
          </a:p>
        </p:txBody>
      </p:sp>
      <p:sp>
        <p:nvSpPr>
          <p:cNvPr id="12" name="Стрелка вправо 11"/>
          <p:cNvSpPr/>
          <p:nvPr/>
        </p:nvSpPr>
        <p:spPr>
          <a:xfrm>
            <a:off x="3678772" y="1268760"/>
            <a:ext cx="720080" cy="36004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3678772" y="3462236"/>
            <a:ext cx="720080" cy="360040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3635896" y="5021560"/>
            <a:ext cx="720080" cy="36004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61104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6019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704</TotalTime>
  <Words>575</Words>
  <Application>Microsoft Office PowerPoint</Application>
  <PresentationFormat>Экран (4:3)</PresentationFormat>
  <Paragraphs>148</Paragraphs>
  <Slides>10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Office Theme</vt:lpstr>
      <vt:lpstr>Бюджет Екатериновского сельского поселения Матвеево-Курганского района на 2026-2028 годы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Бюджет Екатериновского сельского поселения Матвеево-Курганского района на 2014-2016 годы</dc:title>
  <dc:creator>Виктория</dc:creator>
  <cp:lastModifiedBy>Admin</cp:lastModifiedBy>
  <cp:revision>99</cp:revision>
  <dcterms:created xsi:type="dcterms:W3CDTF">2014-05-11T13:45:39Z</dcterms:created>
  <dcterms:modified xsi:type="dcterms:W3CDTF">2026-04-27T09:31:42Z</dcterms:modified>
</cp:coreProperties>
</file>